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16" name="Slide Number Placeholder 15"/>
          <p:cNvSpPr>
            <a:spLocks noGrp="1"/>
          </p:cNvSpPr>
          <p:nvPr>
            <p:ph type="sldNum" sz="quarter" idx="11"/>
          </p:nvPr>
        </p:nvSpPr>
        <p:spPr/>
        <p:txBody>
          <a:bodyPr/>
          <a:lstStyle/>
          <a:p>
            <a:fld id="{B6F15528-21DE-4FAA-801E-634DDDAF4B2B}"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1D8BD707-D9CF-40AE-B4C6-C98DA3205C09}" type="datetimeFigureOut">
              <a:rPr lang="en-US" smtClean="0"/>
              <a:pPr/>
              <a:t>6/4/2010</a:t>
            </a:fld>
            <a:endParaRPr lang="en-US" dirty="0"/>
          </a:p>
        </p:txBody>
      </p:sp>
      <p:sp>
        <p:nvSpPr>
          <p:cNvPr id="15" name="Slide Number Placeholder 14"/>
          <p:cNvSpPr>
            <a:spLocks noGrp="1"/>
          </p:cNvSpPr>
          <p:nvPr>
            <p:ph type="sldNum" sz="quarter" idx="15"/>
          </p:nvPr>
        </p:nvSpPr>
        <p:spPr/>
        <p:txBody>
          <a:bodyPr/>
          <a:lstStyle>
            <a:lvl1pPr algn="ctr">
              <a:defRPr/>
            </a:lvl1pPr>
          </a:lstStyle>
          <a:p>
            <a:fld id="{B6F15528-21DE-4FAA-801E-634DDDAF4B2B}"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1D8BD707-D9CF-40AE-B4C6-C98DA3205C09}" type="datetimeFigureOut">
              <a:rPr lang="en-US" smtClean="0"/>
              <a:pPr/>
              <a:t>6/4/2010</a:t>
            </a:fld>
            <a:endParaRPr lang="en-US" dirty="0"/>
          </a:p>
        </p:txBody>
      </p:sp>
      <p:sp>
        <p:nvSpPr>
          <p:cNvPr id="9" name="Slide Number Placeholder 8"/>
          <p:cNvSpPr>
            <a:spLocks noGrp="1"/>
          </p:cNvSpPr>
          <p:nvPr>
            <p:ph type="sldNum" sz="quarter" idx="15"/>
          </p:nvPr>
        </p:nvSpPr>
        <p:spPr/>
        <p:txBody>
          <a:bodyPr/>
          <a:lstStyle/>
          <a:p>
            <a:fld id="{B6F15528-21DE-4FAA-801E-634DDDAF4B2B}"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1D8BD707-D9CF-40AE-B4C6-C98DA3205C09}" type="datetimeFigureOut">
              <a:rPr lang="en-US" smtClean="0"/>
              <a:pPr/>
              <a:t>6/4/2010</a:t>
            </a:fld>
            <a:endParaRPr lang="en-US" dirty="0"/>
          </a:p>
        </p:txBody>
      </p:sp>
      <p:sp>
        <p:nvSpPr>
          <p:cNvPr id="9" name="Slide Number Placeholder 8"/>
          <p:cNvSpPr>
            <a:spLocks noGrp="1"/>
          </p:cNvSpPr>
          <p:nvPr>
            <p:ph type="sldNum" sz="quarter" idx="11"/>
          </p:nvPr>
        </p:nvSpPr>
        <p:spPr/>
        <p:txBody>
          <a:bodyPr/>
          <a:lstStyle/>
          <a:p>
            <a:fld id="{B6F15528-21DE-4FAA-801E-634DDDAF4B2B}"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D8BD707-D9CF-40AE-B4C6-C98DA3205C09}" type="datetimeFigureOut">
              <a:rPr lang="en-US" smtClean="0"/>
              <a:pPr/>
              <a:t>6/4/2010</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6F15528-21DE-4FAA-801E-634DDDAF4B2B}"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recreationandculture.com.au/" TargetMode="External"/><Relationship Id="rId2" Type="http://schemas.openxmlformats.org/officeDocument/2006/relationships/hyperlink" Target="http://www.kidcyber.com.au/"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65926" y="685800"/>
            <a:ext cx="6991209" cy="923330"/>
          </a:xfrm>
          <a:prstGeom prst="rect">
            <a:avLst/>
          </a:prstGeom>
          <a:noFill/>
        </p:spPr>
        <p:txBody>
          <a:bodyPr wrap="none" lIns="91440" tIns="45720" rIns="91440" bIns="45720">
            <a:spAutoFit/>
            <a:scene3d>
              <a:camera prst="orthographicFront"/>
              <a:lightRig rig="glow" dir="tl">
                <a:rot lat="0" lon="0" rev="5400000"/>
              </a:lightRig>
            </a:scene3d>
            <a:sp3d extrusionH="57150" contourW="12700">
              <a:bevelT w="25400" h="25400" prst="slope"/>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rPr>
              <a:t>The Eureka Stockade</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endParaRPr>
          </a:p>
        </p:txBody>
      </p:sp>
      <p:graphicFrame>
        <p:nvGraphicFramePr>
          <p:cNvPr id="5" name="Table 4"/>
          <p:cNvGraphicFramePr>
            <a:graphicFrameLocks noGrp="1"/>
          </p:cNvGraphicFramePr>
          <p:nvPr/>
        </p:nvGraphicFramePr>
        <p:xfrm>
          <a:off x="1219200" y="1905000"/>
          <a:ext cx="2362200" cy="365760"/>
        </p:xfrm>
        <a:graphic>
          <a:graphicData uri="http://schemas.openxmlformats.org/drawingml/2006/table">
            <a:tbl>
              <a:tblPr firstRow="1" bandRow="1">
                <a:tableStyleId>{7DF18680-E054-41AD-8BC1-D1AEF772440D}</a:tableStyleId>
              </a:tblPr>
              <a:tblGrid>
                <a:gridCol w="2362200"/>
              </a:tblGrid>
              <a:tr h="137160">
                <a:tc>
                  <a:txBody>
                    <a:bodyPr/>
                    <a:lstStyle/>
                    <a:p>
                      <a:r>
                        <a:rPr lang="en-US" dirty="0" smtClean="0">
                          <a:solidFill>
                            <a:srgbClr val="92D050"/>
                          </a:solidFill>
                          <a:effectLst>
                            <a:glow rad="228600">
                              <a:schemeClr val="accent1">
                                <a:satMod val="175000"/>
                                <a:alpha val="40000"/>
                              </a:schemeClr>
                            </a:glow>
                          </a:effectLst>
                        </a:rPr>
                        <a:t>By Raidy.R</a:t>
                      </a:r>
                      <a:endParaRPr lang="en-US" dirty="0">
                        <a:solidFill>
                          <a:srgbClr val="92D050"/>
                        </a:solidFill>
                        <a:effectLst>
                          <a:glow rad="228600">
                            <a:schemeClr val="accent1">
                              <a:satMod val="175000"/>
                              <a:alpha val="40000"/>
                            </a:schemeClr>
                          </a:glow>
                        </a:effectLst>
                      </a:endParaRPr>
                    </a:p>
                  </a:txBody>
                  <a:tcPr/>
                </a:tc>
              </a:tr>
            </a:tbl>
          </a:graphicData>
        </a:graphic>
      </p:graphicFrame>
      <p:pic>
        <p:nvPicPr>
          <p:cNvPr id="1026" name="Picture 2"/>
          <p:cNvPicPr>
            <a:picLocks noChangeAspect="1" noChangeArrowheads="1"/>
          </p:cNvPicPr>
          <p:nvPr/>
        </p:nvPicPr>
        <p:blipFill>
          <a:blip r:embed="rId2" cstate="print"/>
          <a:srcRect/>
          <a:stretch>
            <a:fillRect/>
          </a:stretch>
        </p:blipFill>
        <p:spPr bwMode="auto">
          <a:xfrm>
            <a:off x="2743200" y="3048000"/>
            <a:ext cx="3464311" cy="2290916"/>
          </a:xfrm>
          <a:prstGeom prst="rect">
            <a:avLst/>
          </a:prstGeom>
          <a:noFill/>
          <a:ln w="9525">
            <a:noFill/>
            <a:miter lim="800000"/>
            <a:headEnd/>
            <a:tailEnd/>
          </a:ln>
        </p:spPr>
      </p:pic>
      <p:graphicFrame>
        <p:nvGraphicFramePr>
          <p:cNvPr id="9" name="Table 8"/>
          <p:cNvGraphicFramePr>
            <a:graphicFrameLocks noGrp="1"/>
          </p:cNvGraphicFramePr>
          <p:nvPr/>
        </p:nvGraphicFramePr>
        <p:xfrm>
          <a:off x="3657600" y="1905000"/>
          <a:ext cx="2743200" cy="640080"/>
        </p:xfrm>
        <a:graphic>
          <a:graphicData uri="http://schemas.openxmlformats.org/drawingml/2006/table">
            <a:tbl>
              <a:tblPr firstRow="1" bandRow="1">
                <a:tableStyleId>{7DF18680-E054-41AD-8BC1-D1AEF772440D}</a:tableStyleId>
              </a:tblPr>
              <a:tblGrid>
                <a:gridCol w="2743200"/>
              </a:tblGrid>
              <a:tr h="381000">
                <a:tc>
                  <a:txBody>
                    <a:bodyPr/>
                    <a:lstStyle/>
                    <a:p>
                      <a:r>
                        <a:rPr lang="en-US" dirty="0" smtClean="0">
                          <a:solidFill>
                            <a:schemeClr val="accent6">
                              <a:lumMod val="75000"/>
                            </a:schemeClr>
                          </a:solidFill>
                          <a:effectLst>
                            <a:glow rad="228600">
                              <a:schemeClr val="accent1">
                                <a:satMod val="175000"/>
                                <a:alpha val="40000"/>
                              </a:schemeClr>
                            </a:glow>
                          </a:effectLst>
                        </a:rPr>
                        <a:t>Also</a:t>
                      </a:r>
                      <a:r>
                        <a:rPr lang="en-US" baseline="0" dirty="0" smtClean="0">
                          <a:solidFill>
                            <a:schemeClr val="accent6">
                              <a:lumMod val="75000"/>
                            </a:schemeClr>
                          </a:solidFill>
                          <a:effectLst>
                            <a:glow rad="228600">
                              <a:schemeClr val="accent1">
                                <a:satMod val="175000"/>
                                <a:alpha val="40000"/>
                              </a:schemeClr>
                            </a:glow>
                          </a:effectLst>
                        </a:rPr>
                        <a:t> Known As The Eureka Rebellion</a:t>
                      </a:r>
                      <a:endParaRPr lang="en-US" dirty="0">
                        <a:solidFill>
                          <a:schemeClr val="accent6">
                            <a:lumMod val="75000"/>
                          </a:schemeClr>
                        </a:solidFill>
                        <a:effectLst>
                          <a:glow rad="228600">
                            <a:schemeClr val="accent1">
                              <a:satMod val="175000"/>
                              <a:alpha val="40000"/>
                            </a:schemeClr>
                          </a:glow>
                        </a:effectLst>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2438400" y="3352800"/>
          <a:ext cx="4191000" cy="3352800"/>
        </p:xfrm>
        <a:graphic>
          <a:graphicData uri="http://schemas.openxmlformats.org/drawingml/2006/table">
            <a:tbl>
              <a:tblPr firstRow="1" bandRow="1">
                <a:tableStyleId>{5C22544A-7EE6-4342-B048-85BDC9FD1C3A}</a:tableStyleId>
              </a:tblPr>
              <a:tblGrid>
                <a:gridCol w="1397000"/>
                <a:gridCol w="1397000"/>
                <a:gridCol w="1397000"/>
              </a:tblGrid>
              <a:tr h="1117600">
                <a:tc>
                  <a:txBody>
                    <a:bodyPr/>
                    <a:lstStyle/>
                    <a:p>
                      <a:endParaRPr lang="en-AU" dirty="0"/>
                    </a:p>
                  </a:txBody>
                  <a:tcPr/>
                </a:tc>
                <a:tc>
                  <a:txBody>
                    <a:bodyPr/>
                    <a:lstStyle/>
                    <a:p>
                      <a:endParaRPr lang="en-AU" dirty="0"/>
                    </a:p>
                  </a:txBody>
                  <a:tcPr/>
                </a:tc>
                <a:tc>
                  <a:txBody>
                    <a:bodyPr/>
                    <a:lstStyle/>
                    <a:p>
                      <a:endParaRPr lang="en-AU" dirty="0"/>
                    </a:p>
                  </a:txBody>
                  <a:tcPr/>
                </a:tc>
              </a:tr>
              <a:tr h="1117600">
                <a:tc>
                  <a:txBody>
                    <a:bodyPr/>
                    <a:lstStyle/>
                    <a:p>
                      <a:endParaRPr lang="en-AU" dirty="0"/>
                    </a:p>
                  </a:txBody>
                  <a:tcPr/>
                </a:tc>
                <a:tc>
                  <a:txBody>
                    <a:bodyPr/>
                    <a:lstStyle/>
                    <a:p>
                      <a:endParaRPr lang="en-AU" dirty="0"/>
                    </a:p>
                  </a:txBody>
                  <a:tcPr/>
                </a:tc>
                <a:tc>
                  <a:txBody>
                    <a:bodyPr/>
                    <a:lstStyle/>
                    <a:p>
                      <a:endParaRPr lang="en-AU" dirty="0"/>
                    </a:p>
                  </a:txBody>
                  <a:tcPr/>
                </a:tc>
              </a:tr>
              <a:tr h="1117600">
                <a:tc>
                  <a:txBody>
                    <a:bodyPr/>
                    <a:lstStyle/>
                    <a:p>
                      <a:endParaRPr lang="en-AU" dirty="0"/>
                    </a:p>
                  </a:txBody>
                  <a:tcPr/>
                </a:tc>
                <a:tc>
                  <a:txBody>
                    <a:bodyPr/>
                    <a:lstStyle/>
                    <a:p>
                      <a:endParaRPr lang="en-AU" dirty="0"/>
                    </a:p>
                  </a:txBody>
                  <a:tcPr/>
                </a:tc>
                <a:tc>
                  <a:txBody>
                    <a:bodyPr/>
                    <a:lstStyle/>
                    <a:p>
                      <a:endParaRPr lang="en-AU" dirty="0"/>
                    </a:p>
                  </a:txBody>
                  <a:tcPr/>
                </a:tc>
              </a:tr>
            </a:tbl>
          </a:graphicData>
        </a:graphic>
      </p:graphicFrame>
      <p:sp>
        <p:nvSpPr>
          <p:cNvPr id="2" name="Content Placeholder 1"/>
          <p:cNvSpPr>
            <a:spLocks noGrp="1"/>
          </p:cNvSpPr>
          <p:nvPr>
            <p:ph idx="1"/>
          </p:nvPr>
        </p:nvSpPr>
        <p:spPr>
          <a:xfrm>
            <a:off x="228600" y="1981200"/>
            <a:ext cx="8686800" cy="4114800"/>
          </a:xfrm>
        </p:spPr>
        <p:txBody>
          <a:bodyPr>
            <a:scene3d>
              <a:camera prst="orthographicFront"/>
              <a:lightRig rig="threePt" dir="t"/>
            </a:scene3d>
            <a:sp3d extrusionH="57150">
              <a:bevelT w="38100" h="38100" prst="angle"/>
            </a:sp3d>
          </a:bodyPr>
          <a:lstStyle/>
          <a:p>
            <a:r>
              <a:rPr lang="en-US" sz="4000" dirty="0" smtClean="0">
                <a:solidFill>
                  <a:srgbClr val="92D050"/>
                </a:solidFill>
                <a:effectLst>
                  <a:glow rad="228600">
                    <a:schemeClr val="accent5">
                      <a:satMod val="175000"/>
                      <a:alpha val="40000"/>
                    </a:schemeClr>
                  </a:glow>
                </a:effectLst>
              </a:rPr>
              <a:t>The Eureka Rebellion is a group of miners that oppose the miner’s license.</a:t>
            </a:r>
            <a:endParaRPr lang="en-US" sz="4000" dirty="0">
              <a:solidFill>
                <a:srgbClr val="92D050"/>
              </a:solidFill>
              <a:effectLst>
                <a:glow rad="228600">
                  <a:schemeClr val="accent5">
                    <a:satMod val="175000"/>
                    <a:alpha val="40000"/>
                  </a:schemeClr>
                </a:glow>
              </a:effectLst>
            </a:endParaRPr>
          </a:p>
        </p:txBody>
      </p:sp>
      <p:sp>
        <p:nvSpPr>
          <p:cNvPr id="4" name="Rectangle 3"/>
          <p:cNvSpPr/>
          <p:nvPr/>
        </p:nvSpPr>
        <p:spPr>
          <a:xfrm>
            <a:off x="914400" y="228600"/>
            <a:ext cx="7239000" cy="1754326"/>
          </a:xfrm>
          <a:prstGeom prst="rect">
            <a:avLst/>
          </a:prstGeom>
          <a:noFill/>
        </p:spPr>
        <p:txBody>
          <a:bodyPr wrap="square" lIns="91440" tIns="45720" rIns="91440" bIns="45720">
            <a:spAutoFit/>
            <a:scene3d>
              <a:camera prst="orthographicFront"/>
              <a:lightRig rig="threePt" dir="t"/>
            </a:scene3d>
            <a:sp3d extrusionH="57150">
              <a:bevelT w="38100" h="38100" prst="relaxedInset"/>
            </a:sp3d>
          </a:bodyPr>
          <a:lstStyle/>
          <a:p>
            <a:pPr algn="ctr"/>
            <a:r>
              <a:rPr lang="en-U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rPr>
              <a:t>What Is The Eureka Rebellion</a:t>
            </a:r>
            <a:endParaRPr lang="en-U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5">
                    <a:satMod val="175000"/>
                    <a:alpha val="40000"/>
                  </a:schemeClr>
                </a:glow>
              </a:effectLst>
            </a:endParaRPr>
          </a:p>
        </p:txBody>
      </p:sp>
      <p:pic>
        <p:nvPicPr>
          <p:cNvPr id="2050" name="Picture 2" descr="http://www.theage.com.au/ffximage/2004/12/03/03EUREKA.jpg"/>
          <p:cNvPicPr>
            <a:picLocks noChangeAspect="1" noChangeArrowheads="1"/>
          </p:cNvPicPr>
          <p:nvPr/>
        </p:nvPicPr>
        <p:blipFill>
          <a:blip r:embed="rId2" cstate="print"/>
          <a:srcRect/>
          <a:stretch>
            <a:fillRect/>
          </a:stretch>
        </p:blipFill>
        <p:spPr bwMode="auto">
          <a:xfrm>
            <a:off x="2514600" y="3352800"/>
            <a:ext cx="4095750" cy="31146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solidFill>
                  <a:srgbClr val="92D050"/>
                </a:solidFill>
              </a:rPr>
              <a:t>The Eureka Flag Formerly the Southern Cross Flag.</a:t>
            </a:r>
          </a:p>
          <a:p>
            <a:r>
              <a:rPr lang="en-US" sz="3200" dirty="0" smtClean="0">
                <a:solidFill>
                  <a:srgbClr val="92D050"/>
                </a:solidFill>
              </a:rPr>
              <a:t>It looks like a Cross on a blue background with stars on each point and one in the center</a:t>
            </a:r>
            <a:endParaRPr lang="en-US" sz="3200" dirty="0">
              <a:solidFill>
                <a:srgbClr val="92D050"/>
              </a:solidFill>
            </a:endParaRPr>
          </a:p>
        </p:txBody>
      </p:sp>
      <p:sp>
        <p:nvSpPr>
          <p:cNvPr id="4" name="Rectangle 3"/>
          <p:cNvSpPr/>
          <p:nvPr/>
        </p:nvSpPr>
        <p:spPr>
          <a:xfrm>
            <a:off x="1300310" y="457200"/>
            <a:ext cx="5966120" cy="923330"/>
          </a:xfrm>
          <a:prstGeom prst="rect">
            <a:avLst/>
          </a:prstGeom>
          <a:noFill/>
        </p:spPr>
        <p:txBody>
          <a:bodyPr wrap="none" lIns="91440" tIns="45720" rIns="91440" bIns="45720">
            <a:spAutoFit/>
            <a:scene3d>
              <a:camera prst="orthographicFront"/>
              <a:lightRig rig="threePt" dir="t"/>
            </a:scene3d>
            <a:sp3d extrusionH="57150">
              <a:bevelT w="38100" h="38100" prst="slope"/>
            </a:sp3d>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228600">
                    <a:schemeClr val="accent6">
                      <a:satMod val="175000"/>
                      <a:alpha val="40000"/>
                    </a:schemeClr>
                  </a:glow>
                  <a:reflection blurRad="6350" stA="55000" endA="50" endPos="85000" dist="60007" dir="5400000" sy="-100000" algn="bl" rotWithShape="0"/>
                </a:effectLst>
              </a:rPr>
              <a:t>The Eureka Flag</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228600">
                  <a:schemeClr val="accent6">
                    <a:satMod val="175000"/>
                    <a:alpha val="40000"/>
                  </a:schemeClr>
                </a:glow>
                <a:reflection blurRad="6350" stA="55000" endA="50" endPos="85000" dist="60007" dir="5400000" sy="-100000" algn="bl" rotWithShape="0"/>
              </a:effectLst>
            </a:endParaRPr>
          </a:p>
        </p:txBody>
      </p:sp>
      <p:pic>
        <p:nvPicPr>
          <p:cNvPr id="5" name="Picture 2"/>
          <p:cNvPicPr>
            <a:picLocks noChangeAspect="1" noChangeArrowheads="1"/>
          </p:cNvPicPr>
          <p:nvPr/>
        </p:nvPicPr>
        <p:blipFill>
          <a:blip r:embed="rId2" cstate="print"/>
          <a:srcRect/>
          <a:stretch>
            <a:fillRect/>
          </a:stretch>
        </p:blipFill>
        <p:spPr bwMode="auto">
          <a:xfrm>
            <a:off x="2667000" y="3733800"/>
            <a:ext cx="3464311" cy="229091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81200"/>
            <a:ext cx="8229600" cy="4572000"/>
          </a:xfrm>
        </p:spPr>
        <p:txBody>
          <a:bodyPr>
            <a:normAutofit/>
          </a:bodyPr>
          <a:lstStyle/>
          <a:p>
            <a:r>
              <a:rPr lang="en-AU" sz="1800" dirty="0" smtClean="0">
                <a:solidFill>
                  <a:srgbClr val="92D050"/>
                </a:solidFill>
                <a:effectLst>
                  <a:glow rad="228600">
                    <a:schemeClr val="accent5">
                      <a:satMod val="175000"/>
                      <a:alpha val="40000"/>
                    </a:schemeClr>
                  </a:glow>
                </a:effectLst>
              </a:rPr>
              <a:t>8 August 1851 Gold Discovered in Buninyong.</a:t>
            </a:r>
          </a:p>
          <a:p>
            <a:r>
              <a:rPr lang="en-AU" sz="1800" dirty="0" smtClean="0">
                <a:solidFill>
                  <a:srgbClr val="92D050"/>
                </a:solidFill>
                <a:effectLst>
                  <a:glow rad="228600">
                    <a:schemeClr val="accent5">
                      <a:satMod val="175000"/>
                      <a:alpha val="40000"/>
                    </a:schemeClr>
                  </a:glow>
                </a:effectLst>
              </a:rPr>
              <a:t>16 May 1854 Robert Rede becomes resident gold fields commissioner in Ballarat.</a:t>
            </a:r>
          </a:p>
          <a:p>
            <a:r>
              <a:rPr lang="en-AU" sz="1800" dirty="0" smtClean="0">
                <a:solidFill>
                  <a:srgbClr val="92D050"/>
                </a:solidFill>
                <a:effectLst>
                  <a:glow rad="228600">
                    <a:schemeClr val="accent5">
                      <a:satMod val="175000"/>
                      <a:alpha val="40000"/>
                    </a:schemeClr>
                  </a:glow>
                </a:effectLst>
              </a:rPr>
              <a:t>22 June 1854 Captain Sir Charles Hotham Arrives Melbourne.</a:t>
            </a:r>
          </a:p>
          <a:p>
            <a:r>
              <a:rPr lang="en-AU" sz="1800" dirty="0" smtClean="0">
                <a:solidFill>
                  <a:srgbClr val="92D050"/>
                </a:solidFill>
                <a:effectLst>
                  <a:glow rad="228600">
                    <a:schemeClr val="accent5">
                      <a:satMod val="175000"/>
                      <a:alpha val="40000"/>
                    </a:schemeClr>
                  </a:glow>
                </a:effectLst>
              </a:rPr>
              <a:t>26 August 1854 Lieutenant Governor and lady visit the Ballarat goldfields as  a part of their inspection of the Victorian Goldfields.</a:t>
            </a:r>
          </a:p>
          <a:p>
            <a:r>
              <a:rPr lang="en-AU" sz="1800" dirty="0" smtClean="0">
                <a:solidFill>
                  <a:srgbClr val="92D050"/>
                </a:solidFill>
                <a:effectLst>
                  <a:glow rad="228600">
                    <a:schemeClr val="accent5">
                      <a:satMod val="175000"/>
                      <a:alpha val="40000"/>
                    </a:schemeClr>
                  </a:glow>
                </a:effectLst>
              </a:rPr>
              <a:t>7 October 1854 James Scobie was murdered near the Eureka Hotel.</a:t>
            </a:r>
          </a:p>
          <a:p>
            <a:r>
              <a:rPr lang="en-AU" sz="1800" dirty="0" smtClean="0">
                <a:solidFill>
                  <a:srgbClr val="92D050"/>
                </a:solidFill>
                <a:effectLst>
                  <a:glow rad="228600">
                    <a:schemeClr val="accent5">
                      <a:satMod val="175000"/>
                      <a:alpha val="40000"/>
                    </a:schemeClr>
                  </a:glow>
                </a:effectLst>
              </a:rPr>
              <a:t>10 October  1854 Johannes Gregorius, servant to Father Patrick Smyth, assaulted by Constable Lord.</a:t>
            </a:r>
          </a:p>
          <a:p>
            <a:r>
              <a:rPr lang="en-AU" sz="1800" dirty="0" smtClean="0">
                <a:solidFill>
                  <a:srgbClr val="92D050"/>
                </a:solidFill>
                <a:effectLst>
                  <a:glow rad="228600">
                    <a:schemeClr val="accent5">
                      <a:satMod val="175000"/>
                      <a:alpha val="40000"/>
                    </a:schemeClr>
                  </a:glow>
                </a:effectLst>
              </a:rPr>
              <a:t>17 October  1854 Riot and Burning of Bentley’s Eureka Hotel</a:t>
            </a:r>
          </a:p>
          <a:p>
            <a:r>
              <a:rPr lang="en-AU" sz="1800" dirty="0" smtClean="0">
                <a:solidFill>
                  <a:srgbClr val="92D050"/>
                </a:solidFill>
                <a:effectLst>
                  <a:glow rad="228600">
                    <a:schemeClr val="accent5">
                      <a:satMod val="175000"/>
                      <a:alpha val="40000"/>
                    </a:schemeClr>
                  </a:glow>
                </a:effectLst>
              </a:rPr>
              <a:t>22 October 1854 Ballarat’s Catholics meet to protest the treatment of Father  Patrick’s servant.</a:t>
            </a:r>
          </a:p>
          <a:p>
            <a:r>
              <a:rPr lang="en-AU" sz="1800" dirty="0" smtClean="0">
                <a:solidFill>
                  <a:srgbClr val="92D050"/>
                </a:solidFill>
                <a:effectLst>
                  <a:glow rad="228600">
                    <a:schemeClr val="accent5">
                      <a:satMod val="175000"/>
                      <a:alpha val="40000"/>
                    </a:schemeClr>
                  </a:glow>
                </a:effectLst>
              </a:rPr>
              <a:t>27 October  1854 A plan for the defence of the government camp at Ballarat is developed by Captain Thomas.</a:t>
            </a:r>
            <a:endParaRPr lang="en-AU" sz="1800" dirty="0">
              <a:solidFill>
                <a:srgbClr val="92D050"/>
              </a:solidFill>
              <a:effectLst>
                <a:glow rad="228600">
                  <a:schemeClr val="accent5">
                    <a:satMod val="175000"/>
                    <a:alpha val="40000"/>
                  </a:schemeClr>
                </a:glow>
              </a:effectLst>
            </a:endParaRPr>
          </a:p>
        </p:txBody>
      </p:sp>
      <p:sp>
        <p:nvSpPr>
          <p:cNvPr id="4" name="Rectangle 3"/>
          <p:cNvSpPr/>
          <p:nvPr/>
        </p:nvSpPr>
        <p:spPr>
          <a:xfrm>
            <a:off x="685800" y="381000"/>
            <a:ext cx="8153400"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The Eureka Rebellion Timeline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905000"/>
            <a:ext cx="8229600" cy="4648200"/>
          </a:xfrm>
        </p:spPr>
        <p:txBody>
          <a:bodyPr>
            <a:normAutofit/>
          </a:bodyPr>
          <a:lstStyle/>
          <a:p>
            <a:r>
              <a:rPr lang="en-AU" sz="1800" dirty="0" smtClean="0">
                <a:solidFill>
                  <a:srgbClr val="92D050"/>
                </a:solidFill>
                <a:effectLst>
                  <a:glow rad="228600">
                    <a:schemeClr val="accent6">
                      <a:satMod val="175000"/>
                      <a:alpha val="40000"/>
                    </a:schemeClr>
                  </a:glow>
                </a:effectLst>
              </a:rPr>
              <a:t>30 October 1854 Lieutenant Governor Hotham establishes a board of enquiry into the events following the death of James Scobie.</a:t>
            </a:r>
          </a:p>
          <a:p>
            <a:r>
              <a:rPr lang="en-AU" sz="1800" dirty="0" smtClean="0">
                <a:solidFill>
                  <a:srgbClr val="92D050"/>
                </a:solidFill>
                <a:effectLst>
                  <a:glow rad="228600">
                    <a:schemeClr val="accent6">
                      <a:satMod val="175000"/>
                      <a:alpha val="40000"/>
                    </a:schemeClr>
                  </a:glow>
                </a:effectLst>
              </a:rPr>
              <a:t>2 November 1854 The Scobie inquiry sits.</a:t>
            </a:r>
          </a:p>
          <a:p>
            <a:r>
              <a:rPr lang="en-AU" sz="1800" dirty="0" smtClean="0">
                <a:solidFill>
                  <a:srgbClr val="92D050"/>
                </a:solidFill>
                <a:effectLst>
                  <a:glow rad="228600">
                    <a:schemeClr val="accent6">
                      <a:satMod val="175000"/>
                      <a:alpha val="40000"/>
                    </a:schemeClr>
                  </a:glow>
                </a:effectLst>
              </a:rPr>
              <a:t>10 November 1854 The inquiry ends.</a:t>
            </a:r>
          </a:p>
          <a:p>
            <a:r>
              <a:rPr lang="en-AU" sz="1800" dirty="0" smtClean="0">
                <a:solidFill>
                  <a:srgbClr val="92D050"/>
                </a:solidFill>
                <a:effectLst>
                  <a:glow rad="228600">
                    <a:schemeClr val="accent6">
                      <a:satMod val="175000"/>
                      <a:alpha val="40000"/>
                    </a:schemeClr>
                  </a:glow>
                </a:effectLst>
              </a:rPr>
              <a:t>30 November 1854 Southern flag raised and oath sworn at a second meeting on Bakery Hill.</a:t>
            </a:r>
          </a:p>
          <a:p>
            <a:r>
              <a:rPr lang="en-AU" sz="1800" dirty="0" smtClean="0">
                <a:solidFill>
                  <a:srgbClr val="92D050"/>
                </a:solidFill>
                <a:effectLst>
                  <a:glow rad="228600">
                    <a:schemeClr val="accent6">
                      <a:satMod val="175000"/>
                      <a:alpha val="40000"/>
                    </a:schemeClr>
                  </a:glow>
                </a:effectLst>
              </a:rPr>
              <a:t>3 Dec 1854 Soldiers and police attack the stockade.</a:t>
            </a:r>
          </a:p>
          <a:p>
            <a:r>
              <a:rPr lang="en-AU" sz="1800" dirty="0" smtClean="0">
                <a:solidFill>
                  <a:srgbClr val="92D050"/>
                </a:solidFill>
                <a:effectLst>
                  <a:glow rad="228600">
                    <a:schemeClr val="accent6">
                      <a:satMod val="175000"/>
                      <a:alpha val="40000"/>
                    </a:schemeClr>
                  </a:glow>
                </a:effectLst>
              </a:rPr>
              <a:t>9 Dec 1854 Henry Powell dies from his injuries from the battle.</a:t>
            </a:r>
          </a:p>
          <a:p>
            <a:r>
              <a:rPr lang="en-AU" sz="1800" dirty="0" smtClean="0">
                <a:solidFill>
                  <a:srgbClr val="92D050"/>
                </a:solidFill>
                <a:effectLst>
                  <a:glow rad="228600">
                    <a:schemeClr val="accent6">
                      <a:satMod val="175000"/>
                      <a:alpha val="40000"/>
                    </a:schemeClr>
                  </a:glow>
                </a:effectLst>
              </a:rPr>
              <a:t>11 Dec 1854 The Colonial</a:t>
            </a:r>
            <a:r>
              <a:rPr lang="en-AU" sz="1800" dirty="0">
                <a:solidFill>
                  <a:srgbClr val="92D050"/>
                </a:solidFill>
                <a:effectLst>
                  <a:glow rad="228600">
                    <a:schemeClr val="accent6">
                      <a:satMod val="175000"/>
                      <a:alpha val="40000"/>
                    </a:schemeClr>
                  </a:glow>
                </a:effectLst>
              </a:rPr>
              <a:t> </a:t>
            </a:r>
            <a:r>
              <a:rPr lang="en-AU" sz="1800" dirty="0" smtClean="0">
                <a:solidFill>
                  <a:srgbClr val="92D050"/>
                </a:solidFill>
                <a:effectLst>
                  <a:glow rad="228600">
                    <a:schemeClr val="accent6">
                      <a:satMod val="175000"/>
                      <a:alpha val="40000"/>
                    </a:schemeClr>
                  </a:glow>
                </a:effectLst>
              </a:rPr>
              <a:t>Secretary John Foster resigns.</a:t>
            </a:r>
          </a:p>
        </p:txBody>
      </p:sp>
      <p:sp>
        <p:nvSpPr>
          <p:cNvPr id="6" name="Rectangle 5"/>
          <p:cNvSpPr/>
          <p:nvPr/>
        </p:nvSpPr>
        <p:spPr>
          <a:xfrm>
            <a:off x="533400" y="304800"/>
            <a:ext cx="8092681" cy="1754326"/>
          </a:xfrm>
          <a:prstGeom prst="rect">
            <a:avLst/>
          </a:prstGeom>
          <a:noFill/>
        </p:spPr>
        <p:txBody>
          <a:bodyPr wrap="square" lIns="91440" tIns="45720" rIns="91440" bIns="45720">
            <a:spAutoFit/>
            <a:scene3d>
              <a:camera prst="orthographicFront"/>
              <a:lightRig rig="threePt" dir="t"/>
            </a:scene3d>
            <a:sp3d extrusionH="57150">
              <a:bevelT w="38100" h="38100" prst="slope"/>
            </a:sp3d>
          </a:bodyPr>
          <a:lstStyle/>
          <a:p>
            <a:pPr algn="ctr"/>
            <a:r>
              <a:rPr lang="en-US"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The Eureka Rebellion Timeline</a:t>
            </a:r>
            <a:endPar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endParaRPr>
          </a:p>
        </p:txBody>
      </p:sp>
      <p:graphicFrame>
        <p:nvGraphicFramePr>
          <p:cNvPr id="7" name="Table 6"/>
          <p:cNvGraphicFramePr>
            <a:graphicFrameLocks noGrp="1"/>
          </p:cNvGraphicFramePr>
          <p:nvPr/>
        </p:nvGraphicFramePr>
        <p:xfrm>
          <a:off x="6934200" y="762000"/>
          <a:ext cx="990600" cy="396240"/>
        </p:xfrm>
        <a:graphic>
          <a:graphicData uri="http://schemas.openxmlformats.org/drawingml/2006/table">
            <a:tbl>
              <a:tblPr firstRow="1" bandRow="1">
                <a:tableStyleId>{5C22544A-7EE6-4342-B048-85BDC9FD1C3A}</a:tableStyleId>
              </a:tblPr>
              <a:tblGrid>
                <a:gridCol w="990600"/>
              </a:tblGrid>
              <a:tr h="396240">
                <a:tc>
                  <a:txBody>
                    <a:bodyPr/>
                    <a:lstStyle/>
                    <a:p>
                      <a:r>
                        <a:rPr lang="en-AU" sz="1400" dirty="0" smtClean="0"/>
                        <a:t>Part 2</a:t>
                      </a:r>
                      <a:endParaRPr lang="en-AU" sz="14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decel="50000" fill="hold">
                                          <p:stCondLst>
                                            <p:cond delay="0"/>
                                          </p:stCondLst>
                                        </p:cTn>
                                        <p:tgtEl>
                                          <p:spTgt spid="6">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6">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2">
                                            <p:txEl>
                                              <p:pRg st="0" end="0"/>
                                            </p:txEl>
                                          </p:spTgt>
                                        </p:tgtEl>
                                        <p:attrNameLst>
                                          <p:attrName>style.visibility</p:attrName>
                                        </p:attrNameLst>
                                      </p:cBhvr>
                                      <p:to>
                                        <p:strVal val="visible"/>
                                      </p:to>
                                    </p:set>
                                    <p:anim calcmode="lin" valueType="num">
                                      <p:cBhvr>
                                        <p:cTn id="19"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
                                            <p:txEl>
                                              <p:pRg st="0" end="0"/>
                                            </p:txEl>
                                          </p:spTgt>
                                        </p:tgtEl>
                                      </p:cBhvr>
                                    </p:animEffect>
                                  </p:childTnLst>
                                </p:cTn>
                              </p:par>
                              <p:par>
                                <p:cTn id="27" presetID="25" presetClass="entr" presetSubtype="0" fill="hold" nodeType="withEffect">
                                  <p:stCondLst>
                                    <p:cond delay="0"/>
                                  </p:stCondLst>
                                  <p:childTnLst>
                                    <p:set>
                                      <p:cBhvr>
                                        <p:cTn id="28" dur="1" fill="hold">
                                          <p:stCondLst>
                                            <p:cond delay="0"/>
                                          </p:stCondLst>
                                        </p:cTn>
                                        <p:tgtEl>
                                          <p:spTgt spid="2">
                                            <p:txEl>
                                              <p:pRg st="1" end="1"/>
                                            </p:txEl>
                                          </p:spTgt>
                                        </p:tgtEl>
                                        <p:attrNameLst>
                                          <p:attrName>style.visibility</p:attrName>
                                        </p:attrNameLst>
                                      </p:cBhvr>
                                      <p:to>
                                        <p:strVal val="visible"/>
                                      </p:to>
                                    </p:set>
                                    <p:anim calcmode="lin" valueType="num">
                                      <p:cBhvr>
                                        <p:cTn id="29" dur="500" decel="50000" fill="hold">
                                          <p:stCondLst>
                                            <p:cond delay="0"/>
                                          </p:stCondLst>
                                        </p:cTn>
                                        <p:tgtEl>
                                          <p:spTgt spid="2">
                                            <p:txEl>
                                              <p:pRg st="1" end="1"/>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
                                            <p:txEl>
                                              <p:pRg st="1" end="1"/>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
                                            <p:txEl>
                                              <p:pRg st="1" end="1"/>
                                            </p:txEl>
                                          </p:spTgt>
                                        </p:tgtEl>
                                        <p:attrNameLst>
                                          <p:attrName>ppt_w</p:attrName>
                                        </p:attrNameLst>
                                      </p:cBhvr>
                                      <p:tavLst>
                                        <p:tav tm="0">
                                          <p:val>
                                            <p:strVal val="#ppt_w*.05"/>
                                          </p:val>
                                        </p:tav>
                                        <p:tav tm="100000">
                                          <p:val>
                                            <p:strVal val="#ppt_w"/>
                                          </p:val>
                                        </p:tav>
                                      </p:tavLst>
                                    </p:anim>
                                    <p:anim calcmode="lin" valueType="num">
                                      <p:cBhvr>
                                        <p:cTn id="32" dur="10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
                                            <p:txEl>
                                              <p:pRg st="1" end="1"/>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
                                            <p:txEl>
                                              <p:pRg st="1" end="1"/>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
                                            <p:txEl>
                                              <p:pRg st="1" end="1"/>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
                                            <p:txEl>
                                              <p:pRg st="1" end="1"/>
                                            </p:txEl>
                                          </p:spTgt>
                                        </p:tgtEl>
                                      </p:cBhvr>
                                    </p:animEffect>
                                  </p:childTnLst>
                                </p:cTn>
                              </p:par>
                              <p:par>
                                <p:cTn id="37" presetID="25" presetClass="entr" presetSubtype="0" fill="hold" nodeType="with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anim calcmode="lin" valueType="num">
                                      <p:cBhvr>
                                        <p:cTn id="39" dur="500" decel="50000" fill="hold">
                                          <p:stCondLst>
                                            <p:cond delay="0"/>
                                          </p:stCondLst>
                                        </p:cTn>
                                        <p:tgtEl>
                                          <p:spTgt spid="2">
                                            <p:txEl>
                                              <p:pRg st="2" end="2"/>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2">
                                            <p:txEl>
                                              <p:pRg st="2" end="2"/>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2">
                                            <p:txEl>
                                              <p:pRg st="2" end="2"/>
                                            </p:txEl>
                                          </p:spTgt>
                                        </p:tgtEl>
                                        <p:attrNameLst>
                                          <p:attrName>ppt_w</p:attrName>
                                        </p:attrNameLst>
                                      </p:cBhvr>
                                      <p:tavLst>
                                        <p:tav tm="0">
                                          <p:val>
                                            <p:strVal val="#ppt_w*.05"/>
                                          </p:val>
                                        </p:tav>
                                        <p:tav tm="100000">
                                          <p:val>
                                            <p:strVal val="#ppt_w"/>
                                          </p:val>
                                        </p:tav>
                                      </p:tavLst>
                                    </p:anim>
                                    <p:anim calcmode="lin" valueType="num">
                                      <p:cBhvr>
                                        <p:cTn id="42" dur="1000" fill="hold"/>
                                        <p:tgtEl>
                                          <p:spTgt spid="2">
                                            <p:txEl>
                                              <p:pRg st="2" end="2"/>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2">
                                            <p:txEl>
                                              <p:pRg st="2" end="2"/>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2">
                                            <p:txEl>
                                              <p:pRg st="2" end="2"/>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2">
                                            <p:txEl>
                                              <p:pRg st="2" end="2"/>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2">
                                            <p:txEl>
                                              <p:pRg st="2" end="2"/>
                                            </p:txEl>
                                          </p:spTgt>
                                        </p:tgtEl>
                                      </p:cBhvr>
                                    </p:animEffect>
                                  </p:childTnLst>
                                </p:cTn>
                              </p:par>
                              <p:par>
                                <p:cTn id="47" presetID="25" presetClass="entr" presetSubtype="0" fill="hold" nodeType="withEffect">
                                  <p:stCondLst>
                                    <p:cond delay="0"/>
                                  </p:stCondLst>
                                  <p:childTnLst>
                                    <p:set>
                                      <p:cBhvr>
                                        <p:cTn id="48" dur="1" fill="hold">
                                          <p:stCondLst>
                                            <p:cond delay="0"/>
                                          </p:stCondLst>
                                        </p:cTn>
                                        <p:tgtEl>
                                          <p:spTgt spid="2">
                                            <p:txEl>
                                              <p:pRg st="3" end="3"/>
                                            </p:txEl>
                                          </p:spTgt>
                                        </p:tgtEl>
                                        <p:attrNameLst>
                                          <p:attrName>style.visibility</p:attrName>
                                        </p:attrNameLst>
                                      </p:cBhvr>
                                      <p:to>
                                        <p:strVal val="visible"/>
                                      </p:to>
                                    </p:set>
                                    <p:anim calcmode="lin" valueType="num">
                                      <p:cBhvr>
                                        <p:cTn id="49" dur="500" decel="50000" fill="hold">
                                          <p:stCondLst>
                                            <p:cond delay="0"/>
                                          </p:stCondLst>
                                        </p:cTn>
                                        <p:tgtEl>
                                          <p:spTgt spid="2">
                                            <p:txEl>
                                              <p:pRg st="3" end="3"/>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2">
                                            <p:txEl>
                                              <p:pRg st="3" end="3"/>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2">
                                            <p:txEl>
                                              <p:pRg st="3" end="3"/>
                                            </p:txEl>
                                          </p:spTgt>
                                        </p:tgtEl>
                                        <p:attrNameLst>
                                          <p:attrName>ppt_w</p:attrName>
                                        </p:attrNameLst>
                                      </p:cBhvr>
                                      <p:tavLst>
                                        <p:tav tm="0">
                                          <p:val>
                                            <p:strVal val="#ppt_w*.05"/>
                                          </p:val>
                                        </p:tav>
                                        <p:tav tm="100000">
                                          <p:val>
                                            <p:strVal val="#ppt_w"/>
                                          </p:val>
                                        </p:tav>
                                      </p:tavLst>
                                    </p:anim>
                                    <p:anim calcmode="lin" valueType="num">
                                      <p:cBhvr>
                                        <p:cTn id="52" dur="1000" fill="hold"/>
                                        <p:tgtEl>
                                          <p:spTgt spid="2">
                                            <p:txEl>
                                              <p:pRg st="3" end="3"/>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2">
                                            <p:txEl>
                                              <p:pRg st="3" end="3"/>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2">
                                            <p:txEl>
                                              <p:pRg st="3" end="3"/>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2">
                                            <p:txEl>
                                              <p:pRg st="3" end="3"/>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2">
                                            <p:txEl>
                                              <p:pRg st="3" end="3"/>
                                            </p:txEl>
                                          </p:spTgt>
                                        </p:tgtEl>
                                      </p:cBhvr>
                                    </p:animEffect>
                                  </p:childTnLst>
                                </p:cTn>
                              </p:par>
                              <p:par>
                                <p:cTn id="57" presetID="25" presetClass="entr" presetSubtype="0" fill="hold" nodeType="withEffect">
                                  <p:stCondLst>
                                    <p:cond delay="0"/>
                                  </p:stCondLst>
                                  <p:childTnLst>
                                    <p:set>
                                      <p:cBhvr>
                                        <p:cTn id="58" dur="1" fill="hold">
                                          <p:stCondLst>
                                            <p:cond delay="0"/>
                                          </p:stCondLst>
                                        </p:cTn>
                                        <p:tgtEl>
                                          <p:spTgt spid="2">
                                            <p:txEl>
                                              <p:pRg st="4" end="4"/>
                                            </p:txEl>
                                          </p:spTgt>
                                        </p:tgtEl>
                                        <p:attrNameLst>
                                          <p:attrName>style.visibility</p:attrName>
                                        </p:attrNameLst>
                                      </p:cBhvr>
                                      <p:to>
                                        <p:strVal val="visible"/>
                                      </p:to>
                                    </p:set>
                                    <p:anim calcmode="lin" valueType="num">
                                      <p:cBhvr>
                                        <p:cTn id="59" dur="500" decel="50000" fill="hold">
                                          <p:stCondLst>
                                            <p:cond delay="0"/>
                                          </p:stCondLst>
                                        </p:cTn>
                                        <p:tgtEl>
                                          <p:spTgt spid="2">
                                            <p:txEl>
                                              <p:pRg st="4" end="4"/>
                                            </p:txEl>
                                          </p:spTgt>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2">
                                            <p:txEl>
                                              <p:pRg st="4" end="4"/>
                                            </p:txEl>
                                          </p:spTgt>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2">
                                            <p:txEl>
                                              <p:pRg st="4" end="4"/>
                                            </p:txEl>
                                          </p:spTgt>
                                        </p:tgtEl>
                                        <p:attrNameLst>
                                          <p:attrName>ppt_w</p:attrName>
                                        </p:attrNameLst>
                                      </p:cBhvr>
                                      <p:tavLst>
                                        <p:tav tm="0">
                                          <p:val>
                                            <p:strVal val="#ppt_w*.05"/>
                                          </p:val>
                                        </p:tav>
                                        <p:tav tm="100000">
                                          <p:val>
                                            <p:strVal val="#ppt_w"/>
                                          </p:val>
                                        </p:tav>
                                      </p:tavLst>
                                    </p:anim>
                                    <p:anim calcmode="lin" valueType="num">
                                      <p:cBhvr>
                                        <p:cTn id="62" dur="1000" fill="hold"/>
                                        <p:tgtEl>
                                          <p:spTgt spid="2">
                                            <p:txEl>
                                              <p:pRg st="4" end="4"/>
                                            </p:txEl>
                                          </p:spTgt>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2">
                                            <p:txEl>
                                              <p:pRg st="4" end="4"/>
                                            </p:txEl>
                                          </p:spTgt>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2">
                                            <p:txEl>
                                              <p:pRg st="4" end="4"/>
                                            </p:txEl>
                                          </p:spTgt>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2">
                                            <p:txEl>
                                              <p:pRg st="4" end="4"/>
                                            </p:txEl>
                                          </p:spTgt>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2">
                                            <p:txEl>
                                              <p:pRg st="4" end="4"/>
                                            </p:txEl>
                                          </p:spTgt>
                                        </p:tgtEl>
                                      </p:cBhvr>
                                    </p:animEffect>
                                  </p:childTnLst>
                                </p:cTn>
                              </p:par>
                              <p:par>
                                <p:cTn id="67" presetID="25" presetClass="entr" presetSubtype="0" fill="hold" nodeType="withEffect">
                                  <p:stCondLst>
                                    <p:cond delay="0"/>
                                  </p:stCondLst>
                                  <p:childTnLst>
                                    <p:set>
                                      <p:cBhvr>
                                        <p:cTn id="68" dur="1" fill="hold">
                                          <p:stCondLst>
                                            <p:cond delay="0"/>
                                          </p:stCondLst>
                                        </p:cTn>
                                        <p:tgtEl>
                                          <p:spTgt spid="2">
                                            <p:txEl>
                                              <p:pRg st="5" end="5"/>
                                            </p:txEl>
                                          </p:spTgt>
                                        </p:tgtEl>
                                        <p:attrNameLst>
                                          <p:attrName>style.visibility</p:attrName>
                                        </p:attrNameLst>
                                      </p:cBhvr>
                                      <p:to>
                                        <p:strVal val="visible"/>
                                      </p:to>
                                    </p:set>
                                    <p:anim calcmode="lin" valueType="num">
                                      <p:cBhvr>
                                        <p:cTn id="69" dur="500" decel="50000" fill="hold">
                                          <p:stCondLst>
                                            <p:cond delay="0"/>
                                          </p:stCondLst>
                                        </p:cTn>
                                        <p:tgtEl>
                                          <p:spTgt spid="2">
                                            <p:txEl>
                                              <p:pRg st="5" end="5"/>
                                            </p:txEl>
                                          </p:spTgt>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2">
                                            <p:txEl>
                                              <p:pRg st="5" end="5"/>
                                            </p:txEl>
                                          </p:spTgt>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2">
                                            <p:txEl>
                                              <p:pRg st="5" end="5"/>
                                            </p:txEl>
                                          </p:spTgt>
                                        </p:tgtEl>
                                        <p:attrNameLst>
                                          <p:attrName>ppt_w</p:attrName>
                                        </p:attrNameLst>
                                      </p:cBhvr>
                                      <p:tavLst>
                                        <p:tav tm="0">
                                          <p:val>
                                            <p:strVal val="#ppt_w*.05"/>
                                          </p:val>
                                        </p:tav>
                                        <p:tav tm="100000">
                                          <p:val>
                                            <p:strVal val="#ppt_w"/>
                                          </p:val>
                                        </p:tav>
                                      </p:tavLst>
                                    </p:anim>
                                    <p:anim calcmode="lin" valueType="num">
                                      <p:cBhvr>
                                        <p:cTn id="72" dur="1000" fill="hold"/>
                                        <p:tgtEl>
                                          <p:spTgt spid="2">
                                            <p:txEl>
                                              <p:pRg st="5" end="5"/>
                                            </p:txEl>
                                          </p:spTgt>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2">
                                            <p:txEl>
                                              <p:pRg st="5" end="5"/>
                                            </p:txEl>
                                          </p:spTgt>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2">
                                            <p:txEl>
                                              <p:pRg st="5" end="5"/>
                                            </p:txEl>
                                          </p:spTgt>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2">
                                            <p:txEl>
                                              <p:pRg st="5" end="5"/>
                                            </p:txEl>
                                          </p:spTgt>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2">
                                            <p:txEl>
                                              <p:pRg st="5" end="5"/>
                                            </p:txEl>
                                          </p:spTgt>
                                        </p:tgtEl>
                                      </p:cBhvr>
                                    </p:animEffect>
                                  </p:childTnLst>
                                </p:cTn>
                              </p:par>
                              <p:par>
                                <p:cTn id="77" presetID="25" presetClass="entr" presetSubtype="0" fill="hold" nodeType="withEffect">
                                  <p:stCondLst>
                                    <p:cond delay="0"/>
                                  </p:stCondLst>
                                  <p:childTnLst>
                                    <p:set>
                                      <p:cBhvr>
                                        <p:cTn id="78" dur="1" fill="hold">
                                          <p:stCondLst>
                                            <p:cond delay="0"/>
                                          </p:stCondLst>
                                        </p:cTn>
                                        <p:tgtEl>
                                          <p:spTgt spid="2">
                                            <p:txEl>
                                              <p:pRg st="6" end="6"/>
                                            </p:txEl>
                                          </p:spTgt>
                                        </p:tgtEl>
                                        <p:attrNameLst>
                                          <p:attrName>style.visibility</p:attrName>
                                        </p:attrNameLst>
                                      </p:cBhvr>
                                      <p:to>
                                        <p:strVal val="visible"/>
                                      </p:to>
                                    </p:set>
                                    <p:anim calcmode="lin" valueType="num">
                                      <p:cBhvr>
                                        <p:cTn id="79" dur="500" decel="50000" fill="hold">
                                          <p:stCondLst>
                                            <p:cond delay="0"/>
                                          </p:stCondLst>
                                        </p:cTn>
                                        <p:tgtEl>
                                          <p:spTgt spid="2">
                                            <p:txEl>
                                              <p:pRg st="6" end="6"/>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2">
                                            <p:txEl>
                                              <p:pRg st="6" end="6"/>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2">
                                            <p:txEl>
                                              <p:pRg st="6" end="6"/>
                                            </p:txEl>
                                          </p:spTgt>
                                        </p:tgtEl>
                                        <p:attrNameLst>
                                          <p:attrName>ppt_w</p:attrName>
                                        </p:attrNameLst>
                                      </p:cBhvr>
                                      <p:tavLst>
                                        <p:tav tm="0">
                                          <p:val>
                                            <p:strVal val="#ppt_w*.05"/>
                                          </p:val>
                                        </p:tav>
                                        <p:tav tm="100000">
                                          <p:val>
                                            <p:strVal val="#ppt_w"/>
                                          </p:val>
                                        </p:tav>
                                      </p:tavLst>
                                    </p:anim>
                                    <p:anim calcmode="lin" valueType="num">
                                      <p:cBhvr>
                                        <p:cTn id="82" dur="1000" fill="hold"/>
                                        <p:tgtEl>
                                          <p:spTgt spid="2">
                                            <p:txEl>
                                              <p:pRg st="6" end="6"/>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2">
                                            <p:txEl>
                                              <p:pRg st="6" end="6"/>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2">
                                            <p:txEl>
                                              <p:pRg st="6" end="6"/>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2">
                                            <p:txEl>
                                              <p:pRg st="6" end="6"/>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76400"/>
            <a:ext cx="8229600" cy="4419600"/>
          </a:xfrm>
        </p:spPr>
        <p:txBody>
          <a:bodyPr>
            <a:scene3d>
              <a:camera prst="orthographicFront"/>
              <a:lightRig rig="threePt" dir="t"/>
            </a:scene3d>
            <a:sp3d extrusionH="57150">
              <a:bevelT w="38100" h="38100" prst="slope"/>
            </a:sp3d>
          </a:bodyPr>
          <a:lstStyle/>
          <a:p>
            <a:r>
              <a:rPr lang="en-US" dirty="0" smtClean="0">
                <a:solidFill>
                  <a:schemeClr val="bg1"/>
                </a:solidFill>
                <a:effectLst>
                  <a:glow rad="228600">
                    <a:schemeClr val="accent5">
                      <a:satMod val="175000"/>
                      <a:alpha val="40000"/>
                    </a:schemeClr>
                  </a:glow>
                </a:effectLst>
              </a:rPr>
              <a:t>The diggers demanded the three be pardoned. On 1st December 1854, about 10,000 diggers met to hear the Governor's answer. He refused to pardon the three, and the diggers' fury reached a peak. </a:t>
            </a:r>
          </a:p>
          <a:p>
            <a:r>
              <a:rPr lang="en-US" dirty="0" smtClean="0">
                <a:solidFill>
                  <a:schemeClr val="bg1"/>
                </a:solidFill>
                <a:effectLst>
                  <a:glow rad="228600">
                    <a:schemeClr val="accent5">
                      <a:satMod val="175000"/>
                      <a:alpha val="40000"/>
                    </a:schemeClr>
                  </a:glow>
                </a:effectLst>
              </a:rPr>
              <a:t>They burned their licenses, elected leaders, and built a fort, which they called the </a:t>
            </a:r>
            <a:r>
              <a:rPr lang="en-US" b="1" dirty="0" smtClean="0">
                <a:solidFill>
                  <a:schemeClr val="bg1"/>
                </a:solidFill>
                <a:effectLst>
                  <a:glow rad="228600">
                    <a:schemeClr val="accent5">
                      <a:satMod val="175000"/>
                      <a:alpha val="40000"/>
                    </a:schemeClr>
                  </a:glow>
                </a:effectLst>
              </a:rPr>
              <a:t>Eureka </a:t>
            </a:r>
            <a:r>
              <a:rPr lang="en-US" i="1" dirty="0" smtClean="0">
                <a:solidFill>
                  <a:schemeClr val="bg1"/>
                </a:solidFill>
                <a:effectLst>
                  <a:glow rad="228600">
                    <a:schemeClr val="accent5">
                      <a:satMod val="175000"/>
                      <a:alpha val="40000"/>
                    </a:schemeClr>
                  </a:glow>
                </a:effectLst>
              </a:rPr>
              <a:t>(</a:t>
            </a:r>
            <a:r>
              <a:rPr lang="en-US" dirty="0" smtClean="0">
                <a:solidFill>
                  <a:schemeClr val="bg1"/>
                </a:solidFill>
                <a:effectLst>
                  <a:glow rad="228600">
                    <a:schemeClr val="accent5">
                      <a:satMod val="175000"/>
                      <a:alpha val="40000"/>
                    </a:schemeClr>
                  </a:glow>
                </a:effectLst>
              </a:rPr>
              <a:t>say</a:t>
            </a:r>
            <a:r>
              <a:rPr lang="en-US" i="1" dirty="0" smtClean="0">
                <a:solidFill>
                  <a:schemeClr val="bg1"/>
                </a:solidFill>
                <a:effectLst>
                  <a:glow rad="228600">
                    <a:schemeClr val="accent5">
                      <a:satMod val="175000"/>
                      <a:alpha val="40000"/>
                    </a:schemeClr>
                  </a:glow>
                </a:effectLst>
              </a:rPr>
              <a:t> yoo-reek-uh)</a:t>
            </a:r>
            <a:r>
              <a:rPr lang="en-US" b="1" dirty="0" smtClean="0">
                <a:solidFill>
                  <a:schemeClr val="bg1"/>
                </a:solidFill>
                <a:effectLst>
                  <a:glow rad="228600">
                    <a:schemeClr val="accent5">
                      <a:satMod val="175000"/>
                      <a:alpha val="40000"/>
                    </a:schemeClr>
                  </a:glow>
                </a:effectLst>
              </a:rPr>
              <a:t> Stockade</a:t>
            </a:r>
            <a:r>
              <a:rPr lang="en-US" dirty="0" smtClean="0">
                <a:solidFill>
                  <a:schemeClr val="bg1"/>
                </a:solidFill>
                <a:effectLst>
                  <a:glow rad="228600">
                    <a:schemeClr val="accent5">
                      <a:satMod val="175000"/>
                      <a:alpha val="40000"/>
                    </a:schemeClr>
                  </a:glow>
                </a:effectLst>
              </a:rPr>
              <a:t>. </a:t>
            </a:r>
            <a:br>
              <a:rPr lang="en-US" dirty="0" smtClean="0">
                <a:solidFill>
                  <a:schemeClr val="bg1"/>
                </a:solidFill>
                <a:effectLst>
                  <a:glow rad="228600">
                    <a:schemeClr val="accent5">
                      <a:satMod val="175000"/>
                      <a:alpha val="40000"/>
                    </a:schemeClr>
                  </a:glow>
                </a:effectLst>
              </a:rPr>
            </a:br>
            <a:r>
              <a:rPr lang="en-US" dirty="0" smtClean="0">
                <a:solidFill>
                  <a:schemeClr val="bg1"/>
                </a:solidFill>
                <a:effectLst>
                  <a:glow rad="228600">
                    <a:schemeClr val="accent5">
                      <a:satMod val="175000"/>
                      <a:alpha val="40000"/>
                    </a:schemeClr>
                  </a:glow>
                </a:effectLst>
              </a:rPr>
              <a:t>They flew the </a:t>
            </a:r>
            <a:r>
              <a:rPr lang="en-US" b="1" dirty="0" smtClean="0">
                <a:solidFill>
                  <a:schemeClr val="bg1"/>
                </a:solidFill>
                <a:effectLst>
                  <a:glow rad="228600">
                    <a:schemeClr val="accent5">
                      <a:satMod val="175000"/>
                      <a:alpha val="40000"/>
                    </a:schemeClr>
                  </a:glow>
                </a:effectLst>
              </a:rPr>
              <a:t>Eureka flag</a:t>
            </a:r>
            <a:r>
              <a:rPr lang="en-US" dirty="0" smtClean="0">
                <a:solidFill>
                  <a:schemeClr val="bg1"/>
                </a:solidFill>
                <a:effectLst>
                  <a:glow rad="228600">
                    <a:schemeClr val="accent5">
                      <a:satMod val="175000"/>
                      <a:alpha val="40000"/>
                    </a:schemeClr>
                  </a:glow>
                </a:effectLst>
              </a:rPr>
              <a:t>: blue with a white cross and 5 stars representing the Southern Cross.</a:t>
            </a:r>
          </a:p>
          <a:p>
            <a:pPr>
              <a:buNone/>
            </a:pPr>
            <a:endParaRPr lang="en-US" dirty="0">
              <a:solidFill>
                <a:srgbClr val="92D050"/>
              </a:solidFill>
            </a:endParaRPr>
          </a:p>
        </p:txBody>
      </p:sp>
      <p:sp>
        <p:nvSpPr>
          <p:cNvPr id="4" name="Rectangle 3"/>
          <p:cNvSpPr/>
          <p:nvPr/>
        </p:nvSpPr>
        <p:spPr>
          <a:xfrm>
            <a:off x="533400" y="381000"/>
            <a:ext cx="77189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extrusionH="57150" contourW="6350" prstMaterial="metal">
              <a:bevelT w="127000" h="31750" prst="slope"/>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E</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6">
                      <a:satMod val="175000"/>
                      <a:alpha val="40000"/>
                    </a:schemeClr>
                  </a:glow>
                  <a:reflection blurRad="12700" stA="50000" endPos="50000" dist="5000" dir="5400000" sy="-100000" rotWithShape="0"/>
                </a:effectLst>
              </a:rPr>
              <a:t>x</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1">
                      <a:satMod val="175000"/>
                      <a:alpha val="40000"/>
                    </a:schemeClr>
                  </a:glow>
                  <a:reflection blurRad="12700" stA="50000" endPos="50000" dist="5000" dir="5400000" sy="-100000" rotWithShape="0"/>
                </a:effectLst>
              </a:rPr>
              <a:t>t</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r</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1">
                      <a:satMod val="175000"/>
                      <a:alpha val="40000"/>
                    </a:schemeClr>
                  </a:glow>
                  <a:reflection blurRad="12700" stA="50000" endPos="50000" dist="5000" dir="5400000" sy="-100000" rotWithShape="0"/>
                </a:effectLst>
              </a:rPr>
              <a:t>a</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6">
                      <a:satMod val="175000"/>
                      <a:alpha val="40000"/>
                    </a:schemeClr>
                  </a:glow>
                  <a:reflection blurRad="12700" stA="50000" endPos="50000" dist="5000" dir="5400000" sy="-100000" rotWithShape="0"/>
                </a:effectLst>
              </a:rPr>
              <a:t>I</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n</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6">
                      <a:satMod val="175000"/>
                      <a:alpha val="40000"/>
                    </a:schemeClr>
                  </a:glow>
                  <a:reflection blurRad="12700" stA="50000" endPos="50000" dist="5000" dir="5400000" sy="-100000" rotWithShape="0"/>
                </a:effectLst>
              </a:rPr>
              <a:t>f</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o</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1">
                      <a:satMod val="175000"/>
                      <a:alpha val="40000"/>
                    </a:schemeClr>
                  </a:glow>
                  <a:reflection blurRad="12700" stA="50000" endPos="50000" dist="5000" dir="5400000" sy="-100000" rotWithShape="0"/>
                </a:effectLst>
              </a:rPr>
              <a:t>r</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m</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6">
                      <a:satMod val="175000"/>
                      <a:alpha val="40000"/>
                    </a:schemeClr>
                  </a:glow>
                  <a:reflection blurRad="12700" stA="50000" endPos="50000" dist="5000" dir="5400000" sy="-100000" rotWithShape="0"/>
                </a:effectLst>
              </a:rPr>
              <a:t>a</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t</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1">
                      <a:satMod val="175000"/>
                      <a:alpha val="40000"/>
                    </a:schemeClr>
                  </a:glow>
                  <a:reflection blurRad="12700" stA="50000" endPos="50000" dist="5000" dir="5400000" sy="-100000" rotWithShape="0"/>
                </a:effectLst>
              </a:rPr>
              <a:t>i</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o</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6">
                      <a:satMod val="175000"/>
                      <a:alpha val="40000"/>
                    </a:schemeClr>
                  </a:glow>
                  <a:reflection blurRad="12700" stA="50000" endPos="50000" dist="5000" dir="5400000" sy="-100000" rotWithShape="0"/>
                </a:effectLst>
              </a:rPr>
              <a:t>n</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6">
                    <a:satMod val="175000"/>
                    <a:alpha val="40000"/>
                  </a:schemeClr>
                </a:glow>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p:cTn id="12"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5"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2">
                                            <p:txEl>
                                              <p:pRg st="0" end="0"/>
                                            </p:txEl>
                                          </p:spTgt>
                                        </p:tgtEl>
                                      </p:cBhvr>
                                    </p:animEffect>
                                  </p:childTnLst>
                                </p:cTn>
                              </p:par>
                              <p:par>
                                <p:cTn id="20" presetID="25" presetClass="entr" presetSubtype="0" fill="hold" nodeType="with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 calcmode="lin" valueType="num">
                                      <p:cBhvr>
                                        <p:cTn id="22" dur="500" decel="50000" fill="hold">
                                          <p:stCondLst>
                                            <p:cond delay="0"/>
                                          </p:stCondLst>
                                        </p:cTn>
                                        <p:tgtEl>
                                          <p:spTgt spid="2">
                                            <p:txEl>
                                              <p:pRg st="1" end="1"/>
                                            </p:txEl>
                                          </p:spTgt>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2">
                                            <p:txEl>
                                              <p:pRg st="1" end="1"/>
                                            </p:txEl>
                                          </p:spTgt>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2">
                                            <p:txEl>
                                              <p:pRg st="1" end="1"/>
                                            </p:txEl>
                                          </p:spTgt>
                                        </p:tgtEl>
                                        <p:attrNameLst>
                                          <p:attrName>ppt_w</p:attrName>
                                        </p:attrNameLst>
                                      </p:cBhvr>
                                      <p:tavLst>
                                        <p:tav tm="0">
                                          <p:val>
                                            <p:strVal val="#ppt_w*.05"/>
                                          </p:val>
                                        </p:tav>
                                        <p:tav tm="100000">
                                          <p:val>
                                            <p:strVal val="#ppt_w"/>
                                          </p:val>
                                        </p:tav>
                                      </p:tavLst>
                                    </p:anim>
                                    <p:anim calcmode="lin" valueType="num">
                                      <p:cBhvr>
                                        <p:cTn id="25" dur="10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2">
                                            <p:txEl>
                                              <p:pRg st="1" end="1"/>
                                            </p:txEl>
                                          </p:spTgt>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2">
                                            <p:txEl>
                                              <p:pRg st="1" end="1"/>
                                            </p:txEl>
                                          </p:spTgt>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2">
                                            <p:txEl>
                                              <p:pRg st="1" end="1"/>
                                            </p:txEl>
                                          </p:spTgt>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4000" dirty="0" smtClean="0">
                <a:hlinkClick r:id="rId2"/>
              </a:rPr>
              <a:t>www.kidcyber.com.au</a:t>
            </a:r>
            <a:endParaRPr lang="en-US" sz="4000" dirty="0" smtClean="0"/>
          </a:p>
          <a:p>
            <a:pPr>
              <a:buNone/>
            </a:pPr>
            <a:endParaRPr lang="en-US" sz="4000" dirty="0" smtClean="0"/>
          </a:p>
          <a:p>
            <a:r>
              <a:rPr lang="en-US" sz="4000" dirty="0" smtClean="0">
                <a:hlinkClick r:id="rId3"/>
              </a:rPr>
              <a:t>www.recreationandculture.com.au</a:t>
            </a:r>
            <a:endParaRPr lang="en-US" sz="4000" dirty="0" smtClean="0"/>
          </a:p>
        </p:txBody>
      </p:sp>
      <p:sp>
        <p:nvSpPr>
          <p:cNvPr id="4" name="Rectangle 3"/>
          <p:cNvSpPr/>
          <p:nvPr/>
        </p:nvSpPr>
        <p:spPr>
          <a:xfrm>
            <a:off x="1828800" y="457200"/>
            <a:ext cx="5513625"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rPr>
              <a:t>Bibliography</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228600">
                  <a:schemeClr val="accent5">
                    <a:satMod val="175000"/>
                    <a:alpha val="40000"/>
                  </a:schemeClr>
                </a:glow>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20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681165">
            <a:off x="2286000" y="1295400"/>
            <a:ext cx="41910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Goodbye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Rectangle 4"/>
          <p:cNvSpPr/>
          <p:nvPr/>
        </p:nvSpPr>
        <p:spPr>
          <a:xfrm rot="20942070">
            <a:off x="327332" y="3132075"/>
            <a:ext cx="7461863" cy="1754326"/>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Thanks for Watching!</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descr="C:\Documents and Settings\RAM0004\Local Settings\Temporary Internet Files\Content.IE5\L5GGOA02\MM900236322[1].gif"/>
          <p:cNvPicPr>
            <a:picLocks noChangeAspect="1" noChangeArrowheads="1" noCrop="1"/>
          </p:cNvPicPr>
          <p:nvPr/>
        </p:nvPicPr>
        <p:blipFill>
          <a:blip r:embed="rId2" cstate="print"/>
          <a:srcRect/>
          <a:stretch>
            <a:fillRect/>
          </a:stretch>
        </p:blipFill>
        <p:spPr bwMode="auto">
          <a:xfrm>
            <a:off x="7086600" y="1295400"/>
            <a:ext cx="1387929" cy="1285875"/>
          </a:xfrm>
          <a:prstGeom prst="rect">
            <a:avLst/>
          </a:prstGeom>
          <a:noFill/>
        </p:spPr>
      </p:pic>
      <p:pic>
        <p:nvPicPr>
          <p:cNvPr id="1027" name="Picture 3" descr="C:\Documents and Settings\RAM0004\Local Settings\Temporary Internet Files\Content.IE5\L5GGOA02\MM900236322[1].gif"/>
          <p:cNvPicPr>
            <a:picLocks noChangeAspect="1" noChangeArrowheads="1" noCrop="1"/>
          </p:cNvPicPr>
          <p:nvPr/>
        </p:nvPicPr>
        <p:blipFill>
          <a:blip r:embed="rId2" cstate="print"/>
          <a:srcRect/>
          <a:stretch>
            <a:fillRect/>
          </a:stretch>
        </p:blipFill>
        <p:spPr bwMode="auto">
          <a:xfrm>
            <a:off x="685800" y="838200"/>
            <a:ext cx="1470176" cy="1362075"/>
          </a:xfrm>
          <a:prstGeom prst="rect">
            <a:avLst/>
          </a:prstGeom>
          <a:noFill/>
        </p:spPr>
      </p:pic>
      <p:pic>
        <p:nvPicPr>
          <p:cNvPr id="1028" name="Picture 4" descr="C:\Documents and Settings\RAM0004\Local Settings\Temporary Internet Files\Content.IE5\L5GGOA02\MM900236322[1].gif"/>
          <p:cNvPicPr>
            <a:picLocks noChangeAspect="1" noChangeArrowheads="1" noCrop="1"/>
          </p:cNvPicPr>
          <p:nvPr/>
        </p:nvPicPr>
        <p:blipFill>
          <a:blip r:embed="rId2" cstate="print"/>
          <a:srcRect/>
          <a:stretch>
            <a:fillRect/>
          </a:stretch>
        </p:blipFill>
        <p:spPr bwMode="auto">
          <a:xfrm>
            <a:off x="7239000" y="4114800"/>
            <a:ext cx="1257300" cy="1164851"/>
          </a:xfrm>
          <a:prstGeom prst="rect">
            <a:avLst/>
          </a:prstGeom>
          <a:noFill/>
        </p:spPr>
      </p:pic>
      <p:pic>
        <p:nvPicPr>
          <p:cNvPr id="1029" name="Picture 5" descr="C:\Documents and Settings\RAM0004\Local Settings\Temporary Internet Files\Content.IE5\L5GGOA02\MM900236322[1].gif"/>
          <p:cNvPicPr>
            <a:picLocks noChangeAspect="1" noChangeArrowheads="1" noCrop="1"/>
          </p:cNvPicPr>
          <p:nvPr/>
        </p:nvPicPr>
        <p:blipFill>
          <a:blip r:embed="rId2" cstate="print"/>
          <a:srcRect/>
          <a:stretch>
            <a:fillRect/>
          </a:stretch>
        </p:blipFill>
        <p:spPr bwMode="auto">
          <a:xfrm>
            <a:off x="533400" y="4800600"/>
            <a:ext cx="1141186" cy="10572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5"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181</TotalTime>
  <Words>357</Words>
  <Application>Microsoft Office PowerPoint</Application>
  <PresentationFormat>On-screen Show (4:3)</PresentationFormat>
  <Paragraphs>36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Paper</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MWPS</cp:lastModifiedBy>
  <cp:revision>21</cp:revision>
  <dcterms:created xsi:type="dcterms:W3CDTF">2006-08-16T00:00:00Z</dcterms:created>
  <dcterms:modified xsi:type="dcterms:W3CDTF">2010-06-04T05:04:32Z</dcterms:modified>
</cp:coreProperties>
</file>